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69" r:id="rId5"/>
    <p:sldId id="260" r:id="rId6"/>
    <p:sldId id="261" r:id="rId7"/>
    <p:sldId id="280" r:id="rId8"/>
    <p:sldId id="28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C9790B-C602-4868-93CF-22BDEE667ED3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D516889-E5D4-4A96-ACBE-E30E0EDFE904}">
      <dgm:prSet phldrT="[Текст]" custT="1"/>
      <dgm:spPr/>
      <dgm:t>
        <a:bodyPr/>
        <a:lstStyle/>
        <a:p>
          <a:r>
            <a:rPr lang="ru-RU" sz="2000" dirty="0"/>
            <a:t>Рост физической работо- </a:t>
          </a:r>
        </a:p>
        <a:p>
          <a:r>
            <a:rPr lang="ru-RU" sz="2000" dirty="0"/>
            <a:t>способности</a:t>
          </a:r>
        </a:p>
      </dgm:t>
    </dgm:pt>
    <dgm:pt modelId="{AB3F24D1-633D-4EEC-B7FB-2A0F51AF30F2}" type="parTrans" cxnId="{A0EF798B-D2D4-444D-8B58-79447B936B01}">
      <dgm:prSet/>
      <dgm:spPr/>
      <dgm:t>
        <a:bodyPr/>
        <a:lstStyle/>
        <a:p>
          <a:endParaRPr lang="ru-RU"/>
        </a:p>
      </dgm:t>
    </dgm:pt>
    <dgm:pt modelId="{E8A99ABB-77FE-48D4-B6FC-20DFE4E4C6AD}" type="sibTrans" cxnId="{A0EF798B-D2D4-444D-8B58-79447B936B01}">
      <dgm:prSet/>
      <dgm:spPr/>
      <dgm:t>
        <a:bodyPr/>
        <a:lstStyle/>
        <a:p>
          <a:endParaRPr lang="ru-RU"/>
        </a:p>
      </dgm:t>
    </dgm:pt>
    <dgm:pt modelId="{8906D63D-326A-43A2-BA5C-11CD99A0CE04}">
      <dgm:prSet phldrT="[Текст]" custT="1"/>
      <dgm:spPr/>
      <dgm:t>
        <a:bodyPr/>
        <a:lstStyle/>
        <a:p>
          <a:r>
            <a:rPr lang="ru-RU" sz="2000" dirty="0"/>
            <a:t>Нормализация деятельности отдельных органов и функциональных систем</a:t>
          </a:r>
        </a:p>
      </dgm:t>
    </dgm:pt>
    <dgm:pt modelId="{A909F571-B1B3-470D-A382-2092D5DC31CE}" type="parTrans" cxnId="{344848E3-0213-4BB4-9DCE-E659D82D4C2F}">
      <dgm:prSet/>
      <dgm:spPr/>
      <dgm:t>
        <a:bodyPr/>
        <a:lstStyle/>
        <a:p>
          <a:endParaRPr lang="ru-RU"/>
        </a:p>
      </dgm:t>
    </dgm:pt>
    <dgm:pt modelId="{9664F2D2-6BCA-4AFD-B5BE-0AF5DF249E35}" type="sibTrans" cxnId="{344848E3-0213-4BB4-9DCE-E659D82D4C2F}">
      <dgm:prSet/>
      <dgm:spPr/>
      <dgm:t>
        <a:bodyPr/>
        <a:lstStyle/>
        <a:p>
          <a:endParaRPr lang="ru-RU"/>
        </a:p>
      </dgm:t>
    </dgm:pt>
    <dgm:pt modelId="{2622547E-A04E-4B5F-B86F-0A004107AA68}">
      <dgm:prSet phldrT="[Текст]" custT="1"/>
      <dgm:spPr/>
      <dgm:t>
        <a:bodyPr/>
        <a:lstStyle/>
        <a:p>
          <a:r>
            <a:rPr lang="ru-RU" sz="2000" dirty="0"/>
            <a:t>Формирование личностных качеств</a:t>
          </a:r>
        </a:p>
      </dgm:t>
    </dgm:pt>
    <dgm:pt modelId="{F25B4C2B-5A8B-471C-B7CC-9139C8E7E61A}" type="parTrans" cxnId="{F2466633-2CC1-473B-917F-6BA1C8F6A03E}">
      <dgm:prSet/>
      <dgm:spPr/>
      <dgm:t>
        <a:bodyPr/>
        <a:lstStyle/>
        <a:p>
          <a:endParaRPr lang="ru-RU"/>
        </a:p>
      </dgm:t>
    </dgm:pt>
    <dgm:pt modelId="{2E44C014-604A-4698-AC4A-1525D272E599}" type="sibTrans" cxnId="{F2466633-2CC1-473B-917F-6BA1C8F6A03E}">
      <dgm:prSet/>
      <dgm:spPr/>
      <dgm:t>
        <a:bodyPr/>
        <a:lstStyle/>
        <a:p>
          <a:endParaRPr lang="ru-RU"/>
        </a:p>
      </dgm:t>
    </dgm:pt>
    <dgm:pt modelId="{1C809FB8-725E-4328-9BF5-3D4B84BC9CD9}">
      <dgm:prSet phldrT="[Текст]" custT="1"/>
      <dgm:spPr/>
      <dgm:t>
        <a:bodyPr/>
        <a:lstStyle/>
        <a:p>
          <a:r>
            <a:rPr lang="ru-RU" sz="2000" dirty="0"/>
            <a:t>Улучшение </a:t>
          </a:r>
          <a:r>
            <a:rPr lang="ru-RU" sz="2000" dirty="0" err="1"/>
            <a:t>психо</a:t>
          </a:r>
          <a:r>
            <a:rPr lang="ru-RU" sz="2000" dirty="0"/>
            <a:t> – эмоционального состояния</a:t>
          </a:r>
        </a:p>
      </dgm:t>
    </dgm:pt>
    <dgm:pt modelId="{5262DB55-5AAD-4DF5-A5C6-5EF016DCB6A5}" type="parTrans" cxnId="{432BE51C-5767-436D-A1CA-643DC58532EB}">
      <dgm:prSet/>
      <dgm:spPr/>
      <dgm:t>
        <a:bodyPr/>
        <a:lstStyle/>
        <a:p>
          <a:endParaRPr lang="ru-RU"/>
        </a:p>
      </dgm:t>
    </dgm:pt>
    <dgm:pt modelId="{161B00F1-4B86-409C-A1DB-81253BF21A71}" type="sibTrans" cxnId="{432BE51C-5767-436D-A1CA-643DC58532EB}">
      <dgm:prSet/>
      <dgm:spPr/>
      <dgm:t>
        <a:bodyPr/>
        <a:lstStyle/>
        <a:p>
          <a:endParaRPr lang="ru-RU"/>
        </a:p>
      </dgm:t>
    </dgm:pt>
    <dgm:pt modelId="{EF3927E8-B346-4BA2-B5F5-88CA9820CD58}">
      <dgm:prSet phldrT="[Текст]" custT="1"/>
      <dgm:spPr/>
      <dgm:t>
        <a:bodyPr/>
        <a:lstStyle/>
        <a:p>
          <a:r>
            <a:rPr lang="ru-RU" sz="2000" dirty="0"/>
            <a:t>Укрепление психического здоровья</a:t>
          </a:r>
        </a:p>
      </dgm:t>
    </dgm:pt>
    <dgm:pt modelId="{145CC04B-B8DB-4704-BA38-1C881756EF33}" type="parTrans" cxnId="{FD27860F-7B3F-4400-A92D-529647223CF9}">
      <dgm:prSet/>
      <dgm:spPr/>
      <dgm:t>
        <a:bodyPr/>
        <a:lstStyle/>
        <a:p>
          <a:endParaRPr lang="ru-RU"/>
        </a:p>
      </dgm:t>
    </dgm:pt>
    <dgm:pt modelId="{A1B68130-910D-49D0-B3B6-4DAA21B016A1}" type="sibTrans" cxnId="{FD27860F-7B3F-4400-A92D-529647223CF9}">
      <dgm:prSet/>
      <dgm:spPr/>
      <dgm:t>
        <a:bodyPr/>
        <a:lstStyle/>
        <a:p>
          <a:endParaRPr lang="ru-RU"/>
        </a:p>
      </dgm:t>
    </dgm:pt>
    <dgm:pt modelId="{9446469F-32F6-4EF7-BAF8-D6E4F985AD46}">
      <dgm:prSet custT="1"/>
      <dgm:spPr/>
      <dgm:t>
        <a:bodyPr/>
        <a:lstStyle/>
        <a:p>
          <a:r>
            <a:rPr lang="ru-RU" sz="2000" dirty="0"/>
            <a:t>Повышение устойчивости организма к различным заболеваниям</a:t>
          </a:r>
        </a:p>
      </dgm:t>
    </dgm:pt>
    <dgm:pt modelId="{898ADEA2-EA9C-46A1-83E4-F9618C3129A0}" type="parTrans" cxnId="{02CBFAA7-EA30-4D53-98A1-0C374F19B8CB}">
      <dgm:prSet/>
      <dgm:spPr/>
      <dgm:t>
        <a:bodyPr/>
        <a:lstStyle/>
        <a:p>
          <a:endParaRPr lang="ru-RU"/>
        </a:p>
      </dgm:t>
    </dgm:pt>
    <dgm:pt modelId="{4725ABE3-ACEA-42C8-91D7-CB35FDB8F0E9}" type="sibTrans" cxnId="{02CBFAA7-EA30-4D53-98A1-0C374F19B8CB}">
      <dgm:prSet/>
      <dgm:spPr/>
      <dgm:t>
        <a:bodyPr/>
        <a:lstStyle/>
        <a:p>
          <a:endParaRPr lang="ru-RU"/>
        </a:p>
      </dgm:t>
    </dgm:pt>
    <dgm:pt modelId="{656BB51F-7D71-44C3-B482-363E92BF563A}" type="pres">
      <dgm:prSet presAssocID="{8EC9790B-C602-4868-93CF-22BDEE667ED3}" presName="diagram" presStyleCnt="0">
        <dgm:presLayoutVars>
          <dgm:dir/>
          <dgm:resizeHandles val="exact"/>
        </dgm:presLayoutVars>
      </dgm:prSet>
      <dgm:spPr/>
    </dgm:pt>
    <dgm:pt modelId="{7BC3E0BD-EB8B-4307-BCDB-7C66532319CA}" type="pres">
      <dgm:prSet presAssocID="{9446469F-32F6-4EF7-BAF8-D6E4F985AD46}" presName="node" presStyleLbl="node1" presStyleIdx="0" presStyleCnt="6" custScaleX="117245" custScaleY="146908">
        <dgm:presLayoutVars>
          <dgm:bulletEnabled val="1"/>
        </dgm:presLayoutVars>
      </dgm:prSet>
      <dgm:spPr/>
    </dgm:pt>
    <dgm:pt modelId="{FF956858-1E46-4745-BF72-E9CAC2813BC9}" type="pres">
      <dgm:prSet presAssocID="{4725ABE3-ACEA-42C8-91D7-CB35FDB8F0E9}" presName="sibTrans" presStyleCnt="0"/>
      <dgm:spPr/>
    </dgm:pt>
    <dgm:pt modelId="{E47C3786-1728-4CC7-9C55-799BFB53A49C}" type="pres">
      <dgm:prSet presAssocID="{ED516889-E5D4-4A96-ACBE-E30E0EDFE904}" presName="node" presStyleLbl="node1" presStyleIdx="1" presStyleCnt="6" custScaleX="96516" custScaleY="147043" custLinFactNeighborX="0" custLinFactNeighborY="3246">
        <dgm:presLayoutVars>
          <dgm:bulletEnabled val="1"/>
        </dgm:presLayoutVars>
      </dgm:prSet>
      <dgm:spPr/>
    </dgm:pt>
    <dgm:pt modelId="{BC540192-9B23-4BF8-90F5-4180159BD3F3}" type="pres">
      <dgm:prSet presAssocID="{E8A99ABB-77FE-48D4-B6FC-20DFE4E4C6AD}" presName="sibTrans" presStyleCnt="0"/>
      <dgm:spPr/>
    </dgm:pt>
    <dgm:pt modelId="{00F6F113-4372-499A-9640-EF5D6C5C40A2}" type="pres">
      <dgm:prSet presAssocID="{8906D63D-326A-43A2-BA5C-11CD99A0CE04}" presName="node" presStyleLbl="node1" presStyleIdx="2" presStyleCnt="6" custScaleX="109851" custScaleY="143451">
        <dgm:presLayoutVars>
          <dgm:bulletEnabled val="1"/>
        </dgm:presLayoutVars>
      </dgm:prSet>
      <dgm:spPr/>
    </dgm:pt>
    <dgm:pt modelId="{1C071E09-C784-4CB4-AB29-5C26C09F0613}" type="pres">
      <dgm:prSet presAssocID="{9664F2D2-6BCA-4AFD-B5BE-0AF5DF249E35}" presName="sibTrans" presStyleCnt="0"/>
      <dgm:spPr/>
    </dgm:pt>
    <dgm:pt modelId="{BC2E0B1A-AFC7-493D-BDE5-AADC8D857D95}" type="pres">
      <dgm:prSet presAssocID="{2622547E-A04E-4B5F-B86F-0A004107AA68}" presName="node" presStyleLbl="node1" presStyleIdx="3" presStyleCnt="6" custScaleX="109879" custScaleY="145552">
        <dgm:presLayoutVars>
          <dgm:bulletEnabled val="1"/>
        </dgm:presLayoutVars>
      </dgm:prSet>
      <dgm:spPr/>
    </dgm:pt>
    <dgm:pt modelId="{4D1EDCE9-4207-49F9-B2AE-6373AC9BA0CD}" type="pres">
      <dgm:prSet presAssocID="{2E44C014-604A-4698-AC4A-1525D272E599}" presName="sibTrans" presStyleCnt="0"/>
      <dgm:spPr/>
    </dgm:pt>
    <dgm:pt modelId="{3FF8701E-0E4A-454E-9E52-98E42BFBDAF0}" type="pres">
      <dgm:prSet presAssocID="{1C809FB8-725E-4328-9BF5-3D4B84BC9CD9}" presName="node" presStyleLbl="node1" presStyleIdx="4" presStyleCnt="6" custScaleX="114017" custScaleY="148514" custLinFactNeighborX="53" custLinFactNeighborY="-1514">
        <dgm:presLayoutVars>
          <dgm:bulletEnabled val="1"/>
        </dgm:presLayoutVars>
      </dgm:prSet>
      <dgm:spPr/>
    </dgm:pt>
    <dgm:pt modelId="{5669DA30-C2C5-4559-B446-0A0E1C69F7E0}" type="pres">
      <dgm:prSet presAssocID="{161B00F1-4B86-409C-A1DB-81253BF21A71}" presName="sibTrans" presStyleCnt="0"/>
      <dgm:spPr/>
    </dgm:pt>
    <dgm:pt modelId="{5B457F48-6C0E-4671-9B57-D9BA193E12C4}" type="pres">
      <dgm:prSet presAssocID="{EF3927E8-B346-4BA2-B5F5-88CA9820CD58}" presName="node" presStyleLbl="node1" presStyleIdx="5" presStyleCnt="6" custScaleX="108962" custScaleY="152073">
        <dgm:presLayoutVars>
          <dgm:bulletEnabled val="1"/>
        </dgm:presLayoutVars>
      </dgm:prSet>
      <dgm:spPr/>
    </dgm:pt>
  </dgm:ptLst>
  <dgm:cxnLst>
    <dgm:cxn modelId="{FD27860F-7B3F-4400-A92D-529647223CF9}" srcId="{8EC9790B-C602-4868-93CF-22BDEE667ED3}" destId="{EF3927E8-B346-4BA2-B5F5-88CA9820CD58}" srcOrd="5" destOrd="0" parTransId="{145CC04B-B8DB-4704-BA38-1C881756EF33}" sibTransId="{A1B68130-910D-49D0-B3B6-4DAA21B016A1}"/>
    <dgm:cxn modelId="{432BE51C-5767-436D-A1CA-643DC58532EB}" srcId="{8EC9790B-C602-4868-93CF-22BDEE667ED3}" destId="{1C809FB8-725E-4328-9BF5-3D4B84BC9CD9}" srcOrd="4" destOrd="0" parTransId="{5262DB55-5AAD-4DF5-A5C6-5EF016DCB6A5}" sibTransId="{161B00F1-4B86-409C-A1DB-81253BF21A71}"/>
    <dgm:cxn modelId="{32D03832-61A1-48B5-9316-FB4292013B54}" type="presOf" srcId="{9446469F-32F6-4EF7-BAF8-D6E4F985AD46}" destId="{7BC3E0BD-EB8B-4307-BCDB-7C66532319CA}" srcOrd="0" destOrd="0" presId="urn:microsoft.com/office/officeart/2005/8/layout/default#1"/>
    <dgm:cxn modelId="{F2466633-2CC1-473B-917F-6BA1C8F6A03E}" srcId="{8EC9790B-C602-4868-93CF-22BDEE667ED3}" destId="{2622547E-A04E-4B5F-B86F-0A004107AA68}" srcOrd="3" destOrd="0" parTransId="{F25B4C2B-5A8B-471C-B7CC-9139C8E7E61A}" sibTransId="{2E44C014-604A-4698-AC4A-1525D272E599}"/>
    <dgm:cxn modelId="{9E6E8A6C-32FC-4D26-A92D-0580ADDC521A}" type="presOf" srcId="{EF3927E8-B346-4BA2-B5F5-88CA9820CD58}" destId="{5B457F48-6C0E-4671-9B57-D9BA193E12C4}" srcOrd="0" destOrd="0" presId="urn:microsoft.com/office/officeart/2005/8/layout/default#1"/>
    <dgm:cxn modelId="{D4A4BF7E-9886-4684-B0B1-4F6960A35373}" type="presOf" srcId="{8906D63D-326A-43A2-BA5C-11CD99A0CE04}" destId="{00F6F113-4372-499A-9640-EF5D6C5C40A2}" srcOrd="0" destOrd="0" presId="urn:microsoft.com/office/officeart/2005/8/layout/default#1"/>
    <dgm:cxn modelId="{A0EF798B-D2D4-444D-8B58-79447B936B01}" srcId="{8EC9790B-C602-4868-93CF-22BDEE667ED3}" destId="{ED516889-E5D4-4A96-ACBE-E30E0EDFE904}" srcOrd="1" destOrd="0" parTransId="{AB3F24D1-633D-4EEC-B7FB-2A0F51AF30F2}" sibTransId="{E8A99ABB-77FE-48D4-B6FC-20DFE4E4C6AD}"/>
    <dgm:cxn modelId="{E16481A0-41BF-41F6-9847-8F6B21180230}" type="presOf" srcId="{ED516889-E5D4-4A96-ACBE-E30E0EDFE904}" destId="{E47C3786-1728-4CC7-9C55-799BFB53A49C}" srcOrd="0" destOrd="0" presId="urn:microsoft.com/office/officeart/2005/8/layout/default#1"/>
    <dgm:cxn modelId="{02CBFAA7-EA30-4D53-98A1-0C374F19B8CB}" srcId="{8EC9790B-C602-4868-93CF-22BDEE667ED3}" destId="{9446469F-32F6-4EF7-BAF8-D6E4F985AD46}" srcOrd="0" destOrd="0" parTransId="{898ADEA2-EA9C-46A1-83E4-F9618C3129A0}" sibTransId="{4725ABE3-ACEA-42C8-91D7-CB35FDB8F0E9}"/>
    <dgm:cxn modelId="{26B709D7-595B-41B0-8F74-7F851F154D09}" type="presOf" srcId="{2622547E-A04E-4B5F-B86F-0A004107AA68}" destId="{BC2E0B1A-AFC7-493D-BDE5-AADC8D857D95}" srcOrd="0" destOrd="0" presId="urn:microsoft.com/office/officeart/2005/8/layout/default#1"/>
    <dgm:cxn modelId="{496A1DE1-BD74-4A75-B435-B65F3D464833}" type="presOf" srcId="{1C809FB8-725E-4328-9BF5-3D4B84BC9CD9}" destId="{3FF8701E-0E4A-454E-9E52-98E42BFBDAF0}" srcOrd="0" destOrd="0" presId="urn:microsoft.com/office/officeart/2005/8/layout/default#1"/>
    <dgm:cxn modelId="{344848E3-0213-4BB4-9DCE-E659D82D4C2F}" srcId="{8EC9790B-C602-4868-93CF-22BDEE667ED3}" destId="{8906D63D-326A-43A2-BA5C-11CD99A0CE04}" srcOrd="2" destOrd="0" parTransId="{A909F571-B1B3-470D-A382-2092D5DC31CE}" sibTransId="{9664F2D2-6BCA-4AFD-B5BE-0AF5DF249E35}"/>
    <dgm:cxn modelId="{FC0497FA-B3A7-4199-AB0F-77E7B1996DE6}" type="presOf" srcId="{8EC9790B-C602-4868-93CF-22BDEE667ED3}" destId="{656BB51F-7D71-44C3-B482-363E92BF563A}" srcOrd="0" destOrd="0" presId="urn:microsoft.com/office/officeart/2005/8/layout/default#1"/>
    <dgm:cxn modelId="{F8F41418-2CBF-4DF3-9242-C6237A83AF65}" type="presParOf" srcId="{656BB51F-7D71-44C3-B482-363E92BF563A}" destId="{7BC3E0BD-EB8B-4307-BCDB-7C66532319CA}" srcOrd="0" destOrd="0" presId="urn:microsoft.com/office/officeart/2005/8/layout/default#1"/>
    <dgm:cxn modelId="{044907D9-1BA9-4308-B673-53EB78D75EE4}" type="presParOf" srcId="{656BB51F-7D71-44C3-B482-363E92BF563A}" destId="{FF956858-1E46-4745-BF72-E9CAC2813BC9}" srcOrd="1" destOrd="0" presId="urn:microsoft.com/office/officeart/2005/8/layout/default#1"/>
    <dgm:cxn modelId="{49CD2B23-0E9F-4EF6-A0D8-D5558999F028}" type="presParOf" srcId="{656BB51F-7D71-44C3-B482-363E92BF563A}" destId="{E47C3786-1728-4CC7-9C55-799BFB53A49C}" srcOrd="2" destOrd="0" presId="urn:microsoft.com/office/officeart/2005/8/layout/default#1"/>
    <dgm:cxn modelId="{906B91AC-4C62-41EA-B49D-F6C27B6BCC73}" type="presParOf" srcId="{656BB51F-7D71-44C3-B482-363E92BF563A}" destId="{BC540192-9B23-4BF8-90F5-4180159BD3F3}" srcOrd="3" destOrd="0" presId="urn:microsoft.com/office/officeart/2005/8/layout/default#1"/>
    <dgm:cxn modelId="{69C2AEA9-EAE0-4972-8DBD-E57F8B4747A4}" type="presParOf" srcId="{656BB51F-7D71-44C3-B482-363E92BF563A}" destId="{00F6F113-4372-499A-9640-EF5D6C5C40A2}" srcOrd="4" destOrd="0" presId="urn:microsoft.com/office/officeart/2005/8/layout/default#1"/>
    <dgm:cxn modelId="{D3612609-DAD8-48BA-857F-D2646F34B7CE}" type="presParOf" srcId="{656BB51F-7D71-44C3-B482-363E92BF563A}" destId="{1C071E09-C784-4CB4-AB29-5C26C09F0613}" srcOrd="5" destOrd="0" presId="urn:microsoft.com/office/officeart/2005/8/layout/default#1"/>
    <dgm:cxn modelId="{FEFC2AA4-48BA-4358-A44A-35159773059E}" type="presParOf" srcId="{656BB51F-7D71-44C3-B482-363E92BF563A}" destId="{BC2E0B1A-AFC7-493D-BDE5-AADC8D857D95}" srcOrd="6" destOrd="0" presId="urn:microsoft.com/office/officeart/2005/8/layout/default#1"/>
    <dgm:cxn modelId="{78DCBAA7-AB34-4C34-8068-B82DF4B7D32A}" type="presParOf" srcId="{656BB51F-7D71-44C3-B482-363E92BF563A}" destId="{4D1EDCE9-4207-49F9-B2AE-6373AC9BA0CD}" srcOrd="7" destOrd="0" presId="urn:microsoft.com/office/officeart/2005/8/layout/default#1"/>
    <dgm:cxn modelId="{5DC54397-08CB-441E-92D8-7305DB5154C2}" type="presParOf" srcId="{656BB51F-7D71-44C3-B482-363E92BF563A}" destId="{3FF8701E-0E4A-454E-9E52-98E42BFBDAF0}" srcOrd="8" destOrd="0" presId="urn:microsoft.com/office/officeart/2005/8/layout/default#1"/>
    <dgm:cxn modelId="{FC32A5BB-EFC3-4B2C-885E-BA8B911C40E8}" type="presParOf" srcId="{656BB51F-7D71-44C3-B482-363E92BF563A}" destId="{5669DA30-C2C5-4559-B446-0A0E1C69F7E0}" srcOrd="9" destOrd="0" presId="urn:microsoft.com/office/officeart/2005/8/layout/default#1"/>
    <dgm:cxn modelId="{86F57C4C-75D8-4F3B-ADEA-6148AFDA93D6}" type="presParOf" srcId="{656BB51F-7D71-44C3-B482-363E92BF563A}" destId="{5B457F48-6C0E-4671-9B57-D9BA193E12C4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3E0BD-EB8B-4307-BCDB-7C66532319CA}">
      <dsp:nvSpPr>
        <dsp:cNvPr id="0" name=""/>
        <dsp:cNvSpPr/>
      </dsp:nvSpPr>
      <dsp:spPr>
        <a:xfrm>
          <a:off x="96779" y="301157"/>
          <a:ext cx="2390964" cy="17975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Повышение устойчивости организма к различным заболеваниям</a:t>
          </a:r>
        </a:p>
      </dsp:txBody>
      <dsp:txXfrm>
        <a:off x="96779" y="301157"/>
        <a:ext cx="2390964" cy="1797527"/>
      </dsp:txXfrm>
    </dsp:sp>
    <dsp:sp modelId="{E47C3786-1728-4CC7-9C55-799BFB53A49C}">
      <dsp:nvSpPr>
        <dsp:cNvPr id="0" name=""/>
        <dsp:cNvSpPr/>
      </dsp:nvSpPr>
      <dsp:spPr>
        <a:xfrm>
          <a:off x="2691672" y="340048"/>
          <a:ext cx="1968240" cy="17991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Рост физической работо-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способности</a:t>
          </a:r>
        </a:p>
      </dsp:txBody>
      <dsp:txXfrm>
        <a:off x="2691672" y="340048"/>
        <a:ext cx="1968240" cy="1799179"/>
      </dsp:txXfrm>
    </dsp:sp>
    <dsp:sp modelId="{00F6F113-4372-499A-9640-EF5D6C5C40A2}">
      <dsp:nvSpPr>
        <dsp:cNvPr id="0" name=""/>
        <dsp:cNvSpPr/>
      </dsp:nvSpPr>
      <dsp:spPr>
        <a:xfrm>
          <a:off x="4863841" y="322306"/>
          <a:ext cx="2240179" cy="17552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Нормализация деятельности отдельных органов и функциональных систем</a:t>
          </a:r>
        </a:p>
      </dsp:txBody>
      <dsp:txXfrm>
        <a:off x="4863841" y="322306"/>
        <a:ext cx="2240179" cy="1755228"/>
      </dsp:txXfrm>
    </dsp:sp>
    <dsp:sp modelId="{BC2E0B1A-AFC7-493D-BDE5-AADC8D857D95}">
      <dsp:nvSpPr>
        <dsp:cNvPr id="0" name=""/>
        <dsp:cNvSpPr/>
      </dsp:nvSpPr>
      <dsp:spPr>
        <a:xfrm>
          <a:off x="2502" y="2343334"/>
          <a:ext cx="2240750" cy="17809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Формирование личностных качеств</a:t>
          </a:r>
        </a:p>
      </dsp:txBody>
      <dsp:txXfrm>
        <a:off x="2502" y="2343334"/>
        <a:ext cx="2240750" cy="1780935"/>
      </dsp:txXfrm>
    </dsp:sp>
    <dsp:sp modelId="{3FF8701E-0E4A-454E-9E52-98E42BFBDAF0}">
      <dsp:nvSpPr>
        <dsp:cNvPr id="0" name=""/>
        <dsp:cNvSpPr/>
      </dsp:nvSpPr>
      <dsp:spPr>
        <a:xfrm>
          <a:off x="2448262" y="2306688"/>
          <a:ext cx="2325136" cy="181717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Улучшение </a:t>
          </a:r>
          <a:r>
            <a:rPr lang="ru-RU" sz="2000" kern="1200" dirty="0" err="1"/>
            <a:t>психо</a:t>
          </a:r>
          <a:r>
            <a:rPr lang="ru-RU" sz="2000" kern="1200" dirty="0"/>
            <a:t> – эмоционального состояния</a:t>
          </a:r>
        </a:p>
      </dsp:txBody>
      <dsp:txXfrm>
        <a:off x="2448262" y="2306688"/>
        <a:ext cx="2325136" cy="1817177"/>
      </dsp:txXfrm>
    </dsp:sp>
    <dsp:sp modelId="{5B457F48-6C0E-4671-9B57-D9BA193E12C4}">
      <dsp:nvSpPr>
        <dsp:cNvPr id="0" name=""/>
        <dsp:cNvSpPr/>
      </dsp:nvSpPr>
      <dsp:spPr>
        <a:xfrm>
          <a:off x="4976247" y="2303439"/>
          <a:ext cx="2222050" cy="18607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Укрепление психического здоровья</a:t>
          </a:r>
        </a:p>
      </dsp:txBody>
      <dsp:txXfrm>
        <a:off x="4976247" y="2303439"/>
        <a:ext cx="2222050" cy="1860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82" y="39553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441104" y="1401450"/>
            <a:ext cx="46805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такое двигательная активность?</a:t>
            </a:r>
            <a:endParaRPr lang="ru-RU" sz="24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34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04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339752" y="1166018"/>
            <a:ext cx="6491064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Двигательная активность – естественная потребность детей в движении, удовлетворение которой является важнейшим условием гармоничного развития ребенка, состояние его здоровья. Она должна соответствовать его опыту, интересам, желаниям и функциональным возможностям 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258873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5" y="25085"/>
            <a:ext cx="9139938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051720" y="188641"/>
            <a:ext cx="6548264" cy="1008111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Значимость двигательной активности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48568"/>
              </p:ext>
            </p:extLst>
          </p:nvPr>
        </p:nvGraphicFramePr>
        <p:xfrm>
          <a:off x="1547664" y="1124744"/>
          <a:ext cx="72008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447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23728" y="620688"/>
            <a:ext cx="6491064" cy="936104"/>
          </a:xfrm>
        </p:spPr>
        <p:txBody>
          <a:bodyPr>
            <a:noAutofit/>
          </a:bodyPr>
          <a:lstStyle/>
          <a:p>
            <a:pPr marL="457200" lvl="1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Недостаток двигательной активности ведет к 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76518" y="2530236"/>
            <a:ext cx="2390964" cy="179752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2452352" y="1700808"/>
            <a:ext cx="3056532" cy="2087211"/>
            <a:chOff x="96779" y="301157"/>
            <a:chExt cx="2390964" cy="1797527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96779" y="301157"/>
              <a:ext cx="2390964" cy="179752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96779" y="301157"/>
              <a:ext cx="2390964" cy="17975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/>
                <a:t>Росту заболеваемости организма</a:t>
              </a:r>
              <a:endParaRPr lang="ru-RU" sz="20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644854" y="1700808"/>
            <a:ext cx="2527546" cy="2087211"/>
            <a:chOff x="2691672" y="340048"/>
            <a:chExt cx="1968240" cy="179917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691672" y="340048"/>
              <a:ext cx="1968240" cy="17991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2691672" y="340048"/>
              <a:ext cx="1968240" cy="1799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/>
                <a:t>Снижению показателей физического развития </a:t>
              </a:r>
              <a:endParaRPr lang="ru-RU" sz="20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711184" y="3894887"/>
            <a:ext cx="2491981" cy="2136732"/>
            <a:chOff x="4863841" y="322306"/>
            <a:chExt cx="2240179" cy="175522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863841" y="322306"/>
              <a:ext cx="2240179" cy="175522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4863841" y="322306"/>
              <a:ext cx="2240179" cy="1755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/>
                <a:t>Избыточному весу</a:t>
              </a:r>
              <a:endParaRPr lang="ru-RU" sz="2000" kern="12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774898" y="3933056"/>
            <a:ext cx="2661197" cy="2098563"/>
            <a:chOff x="2502" y="2343334"/>
            <a:chExt cx="2240750" cy="1780935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502" y="2343334"/>
              <a:ext cx="2240750" cy="178093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2502" y="2343334"/>
              <a:ext cx="2240750" cy="1780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/>
                <a:t>Гиподинамии</a:t>
              </a:r>
              <a:endParaRPr lang="ru-RU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3037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779096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Показатели двигательной активности дошкольника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95736" y="1628800"/>
            <a:ext cx="649106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3-4 года </a:t>
            </a:r>
            <a:r>
              <a:rPr lang="ru-RU" dirty="0"/>
              <a:t>-</a:t>
            </a:r>
            <a:r>
              <a:rPr lang="ru-RU" sz="2400" dirty="0"/>
              <a:t>11000 – 12500 движений,</a:t>
            </a:r>
          </a:p>
          <a:p>
            <a:pPr marL="0" indent="0">
              <a:buNone/>
            </a:pPr>
            <a:r>
              <a:rPr lang="ru-RU" sz="2400" dirty="0"/>
              <a:t>из них на занятиях по ФК  850-1370 движений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4-5 лет </a:t>
            </a:r>
            <a:r>
              <a:rPr lang="ru-RU" sz="2400" dirty="0"/>
              <a:t>– 11000 -13000 движений,</a:t>
            </a:r>
          </a:p>
          <a:p>
            <a:pPr marL="0" indent="0">
              <a:buNone/>
            </a:pPr>
            <a:r>
              <a:rPr lang="ru-RU" sz="2400" dirty="0"/>
              <a:t>из них на занятиях по ФК  1100 -1700 движений,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5-6 лет </a:t>
            </a:r>
            <a:r>
              <a:rPr lang="ru-RU" sz="2400" dirty="0"/>
              <a:t>– 13000 – 14500 движений,</a:t>
            </a:r>
          </a:p>
          <a:p>
            <a:pPr marL="0" indent="0">
              <a:buNone/>
            </a:pPr>
            <a:r>
              <a:rPr lang="ru-RU" sz="2400" dirty="0"/>
              <a:t>из них на занятиях по ФК  1800 -2000 движений,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6-7 лет </a:t>
            </a:r>
            <a:r>
              <a:rPr lang="ru-RU" sz="2400" dirty="0"/>
              <a:t>– 13000 -15500 движений,</a:t>
            </a:r>
          </a:p>
          <a:p>
            <a:pPr marL="0" indent="0">
              <a:buNone/>
            </a:pPr>
            <a:r>
              <a:rPr lang="ru-RU" sz="2400" dirty="0"/>
              <a:t>из них на занятиях по ФК  2000 -2400 движений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4038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0" y="0"/>
            <a:ext cx="9139938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39752" y="432048"/>
            <a:ext cx="6589240" cy="208823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Дошкольник «активный деятель - но и деятельность его выражается, прежде всего, в движениях». По своей двигательной активности дети очень разные. Даже при обычном наблюдении можно выделить детей средней, большой и малой подвижности.</a:t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619672" y="1988840"/>
            <a:ext cx="6851104" cy="4536504"/>
          </a:xfrm>
        </p:spPr>
        <p:txBody>
          <a:bodyPr>
            <a:normAutofit/>
          </a:bodyPr>
          <a:lstStyle/>
          <a:p>
            <a:pPr>
              <a:spcAft>
                <a:spcPts val="750"/>
              </a:spcAft>
            </a:pPr>
            <a:endParaRPr lang="ru-RU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2286000" lvl="5" indent="0">
              <a:buNone/>
            </a:pPr>
            <a:endParaRPr lang="ru-RU" sz="55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2FE8B0-19A5-7A3A-DDF9-F014442EE725}"/>
              </a:ext>
            </a:extLst>
          </p:cNvPr>
          <p:cNvSpPr txBox="1"/>
          <p:nvPr/>
        </p:nvSpPr>
        <p:spPr>
          <a:xfrm>
            <a:off x="2087468" y="2561311"/>
            <a:ext cx="685110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dirty="0"/>
              <a:t>Наиболее уязвим организм </a:t>
            </a:r>
            <a:r>
              <a:rPr lang="ru-RU" b="1" dirty="0"/>
              <a:t>детей малой подвижности.</a:t>
            </a:r>
            <a:r>
              <a:rPr lang="ru-RU" dirty="0"/>
              <a:t> Их характеризует общая вялость, пассивность, они быстрее других устают. В противоположность подвижным детям, умеющим найти для игр пространство, они стараются уйти в сторону, чтобы никому не мешать, выбирают деятельность, не требующих интенсивных движений. Они робки в общении, не уверенны в себе, не любят игры с движениями. Малая подвижность – фактор риска для ребёнка. Она объясняется его нездоровьем, отсутствием условий для движений, отрицательным психологическим климатом, слабыми двигательными умениями или тем, что ребёнок уже приучен к малоподвижному образу жизни, что особенно тревожно.</a:t>
            </a:r>
          </a:p>
        </p:txBody>
      </p:sp>
    </p:spTree>
    <p:extLst>
      <p:ext uri="{BB962C8B-B14F-4D97-AF65-F5344CB8AC3E}">
        <p14:creationId xmlns:p14="http://schemas.microsoft.com/office/powerpoint/2010/main" val="1920201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" y="17714"/>
            <a:ext cx="9139938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06613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Ресурсы для развития двигательной активности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907704" y="1412776"/>
            <a:ext cx="6984776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Спортивная площадка </a:t>
            </a:r>
            <a:r>
              <a:rPr lang="ru-RU" sz="2400" dirty="0"/>
              <a:t>( беговая дорожка, футбольные ворота, баскетбольные кольца, тренажеры).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>
                <a:solidFill>
                  <a:srgbClr val="FF0000"/>
                </a:solidFill>
              </a:rPr>
              <a:t>Игровой участок  </a:t>
            </a:r>
            <a:r>
              <a:rPr lang="ru-RU" sz="2400" dirty="0"/>
              <a:t>( выносной материал, атрибуты для игр и упражнений, использование по максимуму пространство площадки)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Спортивный зал </a:t>
            </a:r>
            <a:r>
              <a:rPr lang="ru-RU" sz="2400" dirty="0"/>
              <a:t>(мячи, обручи, скакалки, кегли, ленты и т.д.)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Спортивный уголок в группе </a:t>
            </a:r>
            <a:r>
              <a:rPr lang="ru-RU" sz="2400" dirty="0"/>
              <a:t>( атрибуты и карточки с заданиями…)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Музыкальный зал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5621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23728" y="908720"/>
            <a:ext cx="6491064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 err="1">
                <a:solidFill>
                  <a:srgbClr val="002060"/>
                </a:solidFill>
              </a:rPr>
              <a:t>Знаете</a:t>
            </a:r>
            <a:r>
              <a:rPr lang="en-US" sz="2800" b="1" u="sng" dirty="0">
                <a:solidFill>
                  <a:srgbClr val="002060"/>
                </a:solidFill>
              </a:rPr>
              <a:t> </a:t>
            </a:r>
            <a:r>
              <a:rPr lang="en-US" sz="2800" b="1" u="sng" dirty="0" err="1">
                <a:solidFill>
                  <a:srgbClr val="002060"/>
                </a:solidFill>
              </a:rPr>
              <a:t>ли</a:t>
            </a:r>
            <a:r>
              <a:rPr lang="en-US" sz="2800" b="1" u="sng" dirty="0">
                <a:solidFill>
                  <a:srgbClr val="002060"/>
                </a:solidFill>
              </a:rPr>
              <a:t> </a:t>
            </a:r>
            <a:r>
              <a:rPr lang="en-US" sz="2800" b="1" u="sng" dirty="0" err="1">
                <a:solidFill>
                  <a:srgbClr val="002060"/>
                </a:solidFill>
              </a:rPr>
              <a:t>вы</a:t>
            </a:r>
            <a:r>
              <a:rPr lang="en-US" sz="2800" b="1" u="sng" dirty="0">
                <a:solidFill>
                  <a:srgbClr val="002060"/>
                </a:solidFill>
              </a:rPr>
              <a:t>: </a:t>
            </a:r>
            <a:r>
              <a:rPr lang="en-US" sz="2800" b="1" u="sng" dirty="0"/>
              <a:t> </a:t>
            </a:r>
            <a:endParaRPr lang="ru-RU" sz="1600" dirty="0"/>
          </a:p>
          <a:p>
            <a:pPr lvl="0"/>
            <a:r>
              <a:rPr lang="ru-RU" sz="2400" dirty="0"/>
              <a:t> что ребенку надо больше двигаться в среду и четверг;</a:t>
            </a:r>
            <a:endParaRPr lang="ru-RU" sz="1400" dirty="0"/>
          </a:p>
          <a:p>
            <a:pPr lvl="0"/>
            <a:r>
              <a:rPr lang="ru-RU" sz="2400" dirty="0"/>
              <a:t> больше всего ребёнок нуждается в движении с 10 до 12 ч  и с 15-17ч. дня;</a:t>
            </a:r>
            <a:endParaRPr lang="ru-RU" sz="1400" dirty="0"/>
          </a:p>
          <a:p>
            <a:pPr lvl="0"/>
            <a:r>
              <a:rPr lang="ru-RU" sz="2400" dirty="0"/>
              <a:t> в весенне - летний период двигательная активность ребёнка возрастает; </a:t>
            </a:r>
            <a:endParaRPr lang="ru-RU" sz="1400" dirty="0"/>
          </a:p>
          <a:p>
            <a:pPr lvl="0"/>
            <a:r>
              <a:rPr lang="ru-RU" sz="2400" dirty="0"/>
              <a:t>лишение  ребёнка  движения может вызвать заикание и нервный срыв;</a:t>
            </a:r>
            <a:endParaRPr lang="ru-RU" sz="1400" dirty="0"/>
          </a:p>
          <a:p>
            <a:r>
              <a:rPr lang="ru-RU" sz="2400" dirty="0"/>
              <a:t>любая привычка вырабатывается в </a:t>
            </a:r>
            <a:r>
              <a:rPr lang="ru-RU" sz="2000" dirty="0"/>
              <a:t>течение</a:t>
            </a:r>
            <a:r>
              <a:rPr lang="ru-RU" sz="2400" dirty="0"/>
              <a:t> 21 дня (например, делать зарядку). </a:t>
            </a:r>
          </a:p>
        </p:txBody>
      </p:sp>
    </p:spTree>
    <p:extLst>
      <p:ext uri="{BB962C8B-B14F-4D97-AF65-F5344CB8AC3E}">
        <p14:creationId xmlns:p14="http://schemas.microsoft.com/office/powerpoint/2010/main" val="19855018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445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Bookman Old Style</vt:lpstr>
      <vt:lpstr>Calibri</vt:lpstr>
      <vt:lpstr>Tahoma</vt:lpstr>
      <vt:lpstr>Тема Office</vt:lpstr>
      <vt:lpstr>Презентация PowerPoint</vt:lpstr>
      <vt:lpstr>Презентация PowerPoint</vt:lpstr>
      <vt:lpstr>Значимость двигательной активности</vt:lpstr>
      <vt:lpstr>Презентация PowerPoint</vt:lpstr>
      <vt:lpstr>Показатели двигательной активности дошкольника </vt:lpstr>
      <vt:lpstr>Дошкольник «активный деятель - но и деятельность его выражается, прежде всего, в движениях». По своей двигательной активности дети очень разные. Даже при обычном наблюдении можно выделить детей средней, большой и малой подвижности. </vt:lpstr>
      <vt:lpstr>Ресурсы для развития двигательной активности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Галина</cp:lastModifiedBy>
  <cp:revision>25</cp:revision>
  <dcterms:created xsi:type="dcterms:W3CDTF">2017-10-23T01:09:51Z</dcterms:created>
  <dcterms:modified xsi:type="dcterms:W3CDTF">2022-07-24T08:21:04Z</dcterms:modified>
</cp:coreProperties>
</file>